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8" r:id="rId4"/>
    <p:sldId id="259" r:id="rId5"/>
    <p:sldId id="264" r:id="rId6"/>
    <p:sldId id="312" r:id="rId7"/>
    <p:sldId id="313" r:id="rId8"/>
    <p:sldId id="296" r:id="rId9"/>
    <p:sldId id="268" r:id="rId10"/>
    <p:sldId id="318" r:id="rId11"/>
    <p:sldId id="317" r:id="rId12"/>
    <p:sldId id="322" r:id="rId13"/>
    <p:sldId id="320" r:id="rId14"/>
    <p:sldId id="321" r:id="rId15"/>
    <p:sldId id="319" r:id="rId16"/>
    <p:sldId id="266" r:id="rId17"/>
    <p:sldId id="315" r:id="rId18"/>
    <p:sldId id="267" r:id="rId19"/>
    <p:sldId id="323" r:id="rId20"/>
    <p:sldId id="270" r:id="rId21"/>
    <p:sldId id="271" r:id="rId22"/>
    <p:sldId id="272" r:id="rId23"/>
    <p:sldId id="273" r:id="rId24"/>
    <p:sldId id="325" r:id="rId25"/>
    <p:sldId id="284" r:id="rId26"/>
    <p:sldId id="291" r:id="rId27"/>
    <p:sldId id="293" r:id="rId28"/>
    <p:sldId id="324" r:id="rId29"/>
    <p:sldId id="295" r:id="rId3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75EF-4A80-4791-B4DD-D1F778F44A5A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4475-AEF3-46A5-A721-B33B71AD6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5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6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90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9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2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9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7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1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4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7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9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73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06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41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87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45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3DDD-A0E1-459A-92E6-7864E89E3990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6463-F967-466D-BF8B-0864D22B5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38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61C9-9F03-4A3C-9F1F-9A6CD60D9A3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7C47-25C1-4676-9891-1D92FB3835E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470025"/>
          </a:xfrm>
        </p:spPr>
        <p:txBody>
          <a:bodyPr/>
          <a:lstStyle/>
          <a:p>
            <a:r>
              <a:rPr lang="fr-FR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NITROX ELEMENTAIRE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6400800" cy="76964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Louann MERLET – Mars 2023- CDM</a:t>
            </a:r>
          </a:p>
        </p:txBody>
      </p:sp>
    </p:spTree>
    <p:extLst>
      <p:ext uri="{BB962C8B-B14F-4D97-AF65-F5344CB8AC3E}">
        <p14:creationId xmlns:p14="http://schemas.microsoft.com/office/powerpoint/2010/main" val="76518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400800" cy="7669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fr-FR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861866-83CE-E6D6-0A9C-2DC6272DE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41" y="0"/>
            <a:ext cx="8907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27679A-C722-CF95-132D-ACD399E49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877" y="0"/>
            <a:ext cx="5290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189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Utilisation des tables </a:t>
            </a:r>
            <a:r>
              <a:rPr lang="fr-FR" sz="36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Nitrox</a:t>
            </a:r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: exemple de Plongées successives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051679"/>
            <a:ext cx="7008912" cy="1069944"/>
          </a:xfrm>
        </p:spPr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r>
              <a:rPr lang="fr-FR" sz="3600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fr-FR" sz="3600" i="1" baseline="300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ère</a:t>
            </a:r>
            <a:r>
              <a:rPr lang="fr-FR" sz="3600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plongée à 30m de 35 mn suivie à 3h d’intervalle par une plongée à 25m de 40mn – Calculer les paliers si plongées à l’air puis si avec N36 et N40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9CD9AED4-9A82-94E9-54A5-158182F9EAEE}"/>
              </a:ext>
            </a:extLst>
          </p:cNvPr>
          <p:cNvSpPr txBox="1">
            <a:spLocks/>
          </p:cNvSpPr>
          <p:nvPr/>
        </p:nvSpPr>
        <p:spPr>
          <a:xfrm>
            <a:off x="1946658" y="1196752"/>
            <a:ext cx="640080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19163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F81BA7E0-764F-2751-15B5-7929BFFFB997}"/>
              </a:ext>
            </a:extLst>
          </p:cNvPr>
          <p:cNvSpPr txBox="1">
            <a:spLocks/>
          </p:cNvSpPr>
          <p:nvPr/>
        </p:nvSpPr>
        <p:spPr>
          <a:xfrm>
            <a:off x="1384424" y="3212976"/>
            <a:ext cx="6624736" cy="1219298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txBody>
          <a:bodyPr vert="horz" lIns="91440" tIns="45720" rIns="91440" bIns="45720" rtlCol="0">
            <a:normAutofit/>
            <a:sp3d contourW="12700">
              <a:bevelT w="25400" h="25400"/>
              <a:contourClr>
                <a:srgbClr val="00B050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N36 : 1</a:t>
            </a:r>
            <a:r>
              <a:rPr lang="fr-FR" sz="1700" i="1" baseline="30000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ère</a:t>
            </a:r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 plongée: 5’ de palier à 3m avec GPS=I et pour 3h d’intervalle correspondance=f =&gt; on prend la profondeur de la 2</a:t>
            </a:r>
            <a:r>
              <a:rPr lang="fr-FR" sz="1700" i="1" baseline="30000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ème</a:t>
            </a:r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 plongée dans la colonne 36/64 du tableau des majorations (27m) et sous la colonne f, on trouve 17’ de majoration =&gt; P= 25m/T=40’+17’ =&gt; 13’ de palier à 3m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189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Exemple de Plongées successives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782992"/>
            <a:ext cx="7008912" cy="766936"/>
          </a:xfrm>
        </p:spPr>
        <p:txBody>
          <a:bodyPr>
            <a:normAutofit fontScale="4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tx1"/>
              </a:contourClr>
            </a:sp3d>
          </a:bodyPr>
          <a:lstStyle/>
          <a:p>
            <a:r>
              <a:rPr lang="fr-FR" sz="3600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fr-FR" sz="3600" i="1" baseline="300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ère</a:t>
            </a:r>
            <a:r>
              <a:rPr lang="fr-FR" sz="3600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plongée à 30m de 35 mn suivie à 3h d’intervalle par une plongée à 25m de 40mn – Calculer les paliers si plongée à l’air puis si avec N36 et N40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9CD9AED4-9A82-94E9-54A5-158182F9EAEE}"/>
              </a:ext>
            </a:extLst>
          </p:cNvPr>
          <p:cNvSpPr txBox="1">
            <a:spLocks/>
          </p:cNvSpPr>
          <p:nvPr/>
        </p:nvSpPr>
        <p:spPr>
          <a:xfrm>
            <a:off x="1979712" y="911952"/>
            <a:ext cx="640080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Exercice- Corrigé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8C26528-8825-BADB-44CD-CF2B411E83D5}"/>
              </a:ext>
            </a:extLst>
          </p:cNvPr>
          <p:cNvSpPr txBox="1">
            <a:spLocks/>
          </p:cNvSpPr>
          <p:nvPr/>
        </p:nvSpPr>
        <p:spPr>
          <a:xfrm>
            <a:off x="1259632" y="2352603"/>
            <a:ext cx="6624736" cy="7669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002060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i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Air : 1ère plongée: 17’ de palier à 3m avec GPS=J et C=0,96 =&gt; on prend C= 0,99=&gt;majoration de 17’ =&gt; P= 25m/T=40’+17’ =&gt; 32’ de palier à 3m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B8A959B9-CC85-04A3-5DF2-59703C9907A4}"/>
              </a:ext>
            </a:extLst>
          </p:cNvPr>
          <p:cNvSpPr txBox="1">
            <a:spLocks/>
          </p:cNvSpPr>
          <p:nvPr/>
        </p:nvSpPr>
        <p:spPr>
          <a:xfrm>
            <a:off x="1384424" y="4726750"/>
            <a:ext cx="6624736" cy="1219298"/>
          </a:xfrm>
          <a:prstGeom prst="rect">
            <a:avLst/>
          </a:prstGeom>
          <a:solidFill>
            <a:schemeClr val="tx2"/>
          </a:solidFill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txBody>
          <a:bodyPr vert="horz" lIns="91440" tIns="45720" rIns="91440" bIns="45720" rtlCol="0">
            <a:normAutofit/>
            <a:sp3d contourW="12700">
              <a:bevelT w="25400" h="25400"/>
              <a:contourClr>
                <a:srgbClr val="00B050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N40 : 1</a:t>
            </a:r>
            <a:r>
              <a:rPr lang="fr-FR" sz="1700" i="1" baseline="30000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ère</a:t>
            </a:r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 plongée: pas de palier et GPS=H et pour 3h d’intervalle correspondance=f =&gt; on prend la profondeur de la 2</a:t>
            </a:r>
            <a:r>
              <a:rPr lang="fr-FR" sz="1700" i="1" baseline="30000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ème</a:t>
            </a:r>
            <a:r>
              <a:rPr lang="fr-FR" sz="1700" i="1" dirty="0">
                <a:ln w="11430"/>
                <a:solidFill>
                  <a:srgbClr val="FFFF00"/>
                </a:solidFill>
                <a:effectLst>
                  <a:outerShdw dist="40000" sx="1000" sy="1000" algn="tl">
                    <a:srgbClr val="000000"/>
                  </a:outerShdw>
                </a:effectLst>
              </a:rPr>
              <a:t> plongée dans la colonne 40/60 du tableau des majorations (26m) et sous la colonne f, on trouve 19’ de majoration =&gt; P= 25m/T=40’+19’ =&gt; 5’ de palier à 3m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9EB235-6CAB-08CE-A43F-BF23AE957DC9}"/>
              </a:ext>
            </a:extLst>
          </p:cNvPr>
          <p:cNvSpPr txBox="1"/>
          <p:nvPr/>
        </p:nvSpPr>
        <p:spPr>
          <a:xfrm>
            <a:off x="1115616" y="6237312"/>
            <a:ext cx="72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=&gt; Sur l’ensemble des 2 plongées: 49’ paliers air, 18’ de paliers avec N36, 5’ de paliers avec N40</a:t>
            </a:r>
          </a:p>
        </p:txBody>
      </p:sp>
    </p:spTree>
    <p:extLst>
      <p:ext uri="{BB962C8B-B14F-4D97-AF65-F5344CB8AC3E}">
        <p14:creationId xmlns:p14="http://schemas.microsoft.com/office/powerpoint/2010/main" val="22979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fr-FR" b="1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ème</a:t>
            </a:r>
            <a:r>
              <a:rPr lang="fr-F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PARTIE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400800" cy="766936"/>
          </a:xfrm>
        </p:spPr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limitations imposées par la TOXICITE DE L’OXYGENE =&gt; Des plongées moins profondes</a:t>
            </a:r>
          </a:p>
        </p:txBody>
      </p:sp>
    </p:spTree>
    <p:extLst>
      <p:ext uri="{BB962C8B-B14F-4D97-AF65-F5344CB8AC3E}">
        <p14:creationId xmlns:p14="http://schemas.microsoft.com/office/powerpoint/2010/main" val="349448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PRESSIONS PARTIELLES DES GAZ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Rappel loi de DALTON: </a:t>
            </a:r>
            <a:r>
              <a:rPr lang="pl-PL" sz="1800" b="1" dirty="0" err="1">
                <a:solidFill>
                  <a:srgbClr val="FF0000"/>
                </a:solidFill>
              </a:rPr>
              <a:t>Pp</a:t>
            </a:r>
            <a:r>
              <a:rPr lang="pl-PL" sz="1800" b="1" dirty="0">
                <a:solidFill>
                  <a:srgbClr val="FF0000"/>
                </a:solidFill>
              </a:rPr>
              <a:t> gaz = </a:t>
            </a:r>
            <a:r>
              <a:rPr lang="pl-PL" sz="1800" b="1" dirty="0" err="1">
                <a:solidFill>
                  <a:srgbClr val="FF0000"/>
                </a:solidFill>
              </a:rPr>
              <a:t>Pabs</a:t>
            </a:r>
            <a:r>
              <a:rPr lang="pl-PL" sz="1800" b="1" dirty="0">
                <a:solidFill>
                  <a:srgbClr val="FF0000"/>
                </a:solidFill>
              </a:rPr>
              <a:t> x </a:t>
            </a:r>
            <a:r>
              <a:rPr lang="fr-FR" sz="1800" b="1" dirty="0">
                <a:solidFill>
                  <a:srgbClr val="FF0000"/>
                </a:solidFill>
              </a:rPr>
              <a:t>C</a:t>
            </a:r>
            <a:r>
              <a:rPr lang="pl-PL" sz="1800" b="1" dirty="0">
                <a:solidFill>
                  <a:srgbClr val="FF0000"/>
                </a:solidFill>
              </a:rPr>
              <a:t>% gaz</a:t>
            </a:r>
          </a:p>
          <a:p>
            <a:pPr marL="0" indent="0">
              <a:buNone/>
            </a:pPr>
            <a:r>
              <a:rPr lang="fr-FR" sz="1800" b="1" dirty="0"/>
              <a:t>« La pression partielle d’un gaz constituant d’un mélange est égale au produit de la pression totale du mélange par le pourcentage du gaz considéré »</a:t>
            </a:r>
          </a:p>
          <a:p>
            <a:pPr marL="0" indent="0">
              <a:buNone/>
            </a:pPr>
            <a:r>
              <a:rPr lang="fr-FR" sz="1800" b="1" dirty="0"/>
              <a:t>« A température donnée, la pression totale du mélange gazeux est égale à la somme des pressions partielles des gaz qui le composent »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Pp1*C%1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+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Pp2*C%2</a:t>
            </a: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FF0000"/>
                </a:solidFill>
              </a:rPr>
              <a:t>= </a:t>
            </a:r>
            <a:r>
              <a:rPr lang="fr-FR" sz="2400" dirty="0" err="1">
                <a:solidFill>
                  <a:srgbClr val="FF0000"/>
                </a:solidFill>
              </a:rPr>
              <a:t>Pabs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1" name="Organigramme : Connecteur 20"/>
          <p:cNvSpPr/>
          <p:nvPr/>
        </p:nvSpPr>
        <p:spPr>
          <a:xfrm>
            <a:off x="5027917" y="3919024"/>
            <a:ext cx="2232248" cy="16561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00B0F0"/>
                </a:solidFill>
              </a:rPr>
              <a:t>Pabs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22" name="Organigramme : Connecteur 21"/>
          <p:cNvSpPr/>
          <p:nvPr/>
        </p:nvSpPr>
        <p:spPr>
          <a:xfrm>
            <a:off x="6295479" y="5054160"/>
            <a:ext cx="2020938" cy="1327167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% Gaz2</a:t>
            </a:r>
          </a:p>
        </p:txBody>
      </p:sp>
      <p:sp>
        <p:nvSpPr>
          <p:cNvPr id="23" name="Organigramme : Connecteur 22"/>
          <p:cNvSpPr/>
          <p:nvPr/>
        </p:nvSpPr>
        <p:spPr>
          <a:xfrm>
            <a:off x="3995936" y="5099361"/>
            <a:ext cx="2061980" cy="1327167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PP2</a:t>
            </a:r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id="{CD56C6A4-57F4-0BA2-9208-F47841530053}"/>
              </a:ext>
            </a:extLst>
          </p:cNvPr>
          <p:cNvSpPr/>
          <p:nvPr/>
        </p:nvSpPr>
        <p:spPr>
          <a:xfrm>
            <a:off x="6236940" y="3147429"/>
            <a:ext cx="2020938" cy="1327167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% Gaz1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B4743059-6247-6C98-34AA-3FBEC25EFBE8}"/>
              </a:ext>
            </a:extLst>
          </p:cNvPr>
          <p:cNvSpPr/>
          <p:nvPr/>
        </p:nvSpPr>
        <p:spPr>
          <a:xfrm>
            <a:off x="3851920" y="3149921"/>
            <a:ext cx="2061980" cy="1327167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B0F0"/>
                </a:solidFill>
              </a:rPr>
              <a:t>PP1</a:t>
            </a:r>
          </a:p>
        </p:txBody>
      </p:sp>
    </p:spTree>
    <p:extLst>
      <p:ext uri="{BB962C8B-B14F-4D97-AF65-F5344CB8AC3E}">
        <p14:creationId xmlns:p14="http://schemas.microsoft.com/office/powerpoint/2010/main" val="348805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PRESSIONS PARTIELLES DES GAZ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519DC57-8A88-D075-771C-C635F7033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084" y="1600200"/>
            <a:ext cx="5847831" cy="45259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7B67D12-EDE9-BCDD-1B76-AD7C036C74B4}"/>
              </a:ext>
            </a:extLst>
          </p:cNvPr>
          <p:cNvSpPr txBox="1"/>
          <p:nvPr/>
        </p:nvSpPr>
        <p:spPr>
          <a:xfrm>
            <a:off x="899592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Au-delà de 1,6 bars de PPO2, risque mortel d’hyperoxie</a:t>
            </a:r>
          </a:p>
        </p:txBody>
      </p:sp>
    </p:spTree>
    <p:extLst>
      <p:ext uri="{BB962C8B-B14F-4D97-AF65-F5344CB8AC3E}">
        <p14:creationId xmlns:p14="http://schemas.microsoft.com/office/powerpoint/2010/main" val="387085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363272" cy="63367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fr-FR" dirty="0"/>
              <a:t> </a:t>
            </a: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La Profondeur Maximum d’Utilisation ( P.M.U)</a:t>
            </a:r>
          </a:p>
          <a:p>
            <a:pPr marL="0" indent="0">
              <a:buNone/>
            </a:pPr>
            <a:r>
              <a:rPr lang="fr-F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Ou MOD = Maximum Operating </a:t>
            </a:r>
            <a:r>
              <a:rPr lang="fr-FR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Depth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1800" dirty="0"/>
              <a:t>Elle est déterminée par la PPO2 que l’on ne veut pas dépasser (entre 1 et 1,6 bars) et en aucun cas elle ne peut excéder 1,6 bars pour cause </a:t>
            </a:r>
            <a:r>
              <a:rPr lang="fr-FR" sz="1800" dirty="0">
                <a:highlight>
                  <a:srgbClr val="FF0000"/>
                </a:highlight>
              </a:rPr>
              <a:t>de risque mortel d’HYPEROXIE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FF0000"/>
                </a:solidFill>
              </a:rPr>
              <a:t>Seuil réglementaire retenu par la FFESSM : Pp O2 = 1,6b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FF0000"/>
                </a:solidFill>
              </a:rPr>
              <a:t>=&gt; retenir les MOD pour N32= 40m, N36 = 34m, N40= 30m</a:t>
            </a:r>
          </a:p>
          <a:p>
            <a:pPr marL="0" indent="0" algn="ctr">
              <a:buNone/>
            </a:pPr>
            <a:r>
              <a:rPr lang="fr-FR" sz="1800" b="1" i="1" dirty="0">
                <a:solidFill>
                  <a:srgbClr val="92D050"/>
                </a:solidFill>
              </a:rPr>
              <a:t>PPO2 max recommandée = 1,4 bars max</a:t>
            </a: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i="1" u="sng" dirty="0"/>
          </a:p>
          <a:p>
            <a:pPr marL="0" indent="0">
              <a:buNone/>
            </a:pPr>
            <a:endParaRPr lang="fr-FR" i="1" u="sng" dirty="0"/>
          </a:p>
          <a:p>
            <a:pPr marL="0" indent="0">
              <a:buNone/>
            </a:pPr>
            <a:endParaRPr lang="fr-FR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344816" cy="34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7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363272" cy="5976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fr-FR" dirty="0"/>
              <a:t> </a:t>
            </a:r>
            <a:r>
              <a:rPr lang="fr-FR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Calcul de la MOD = Maximum Operating </a:t>
            </a:r>
            <a:r>
              <a:rPr lang="fr-FR" sz="28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Depth</a:t>
            </a:r>
            <a:endParaRPr lang="fr-FR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2060"/>
                </a:solidFill>
              </a:rPr>
              <a:t>La profondeur max d’utilisation est déterminée par la PPO2 que l’on ne veut pas dépasser et la concentration du </a:t>
            </a:r>
            <a:r>
              <a:rPr lang="fr-FR" sz="1800" dirty="0" err="1">
                <a:solidFill>
                  <a:srgbClr val="002060"/>
                </a:solidFill>
              </a:rPr>
              <a:t>Nx</a:t>
            </a:r>
            <a:r>
              <a:rPr lang="fr-FR" sz="1800" dirty="0">
                <a:solidFill>
                  <a:srgbClr val="002060"/>
                </a:solidFill>
              </a:rPr>
              <a:t> utilisé en oxygène (C)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002060"/>
                </a:solidFill>
              </a:rPr>
              <a:t>Seuil réglementaire retenu par la FFESSM : Pp O2 = 1,6b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rgbClr val="002060"/>
                </a:solidFill>
              </a:rPr>
              <a:t>Recommandé = 1,4 bars max</a:t>
            </a:r>
          </a:p>
          <a:p>
            <a:pPr marL="0" indent="0">
              <a:buNone/>
            </a:pPr>
            <a:r>
              <a:rPr lang="fr-FR" sz="1200" b="1" i="1" dirty="0">
                <a:solidFill>
                  <a:srgbClr val="002060"/>
                </a:solidFill>
              </a:rPr>
              <a:t>Si l’on prend une PPO2 élevée, on peut plonger plus profond mais avec plus de risques, et plus le </a:t>
            </a:r>
            <a:r>
              <a:rPr lang="fr-FR" sz="1200" b="1" i="1" dirty="0" err="1">
                <a:solidFill>
                  <a:srgbClr val="002060"/>
                </a:solidFill>
              </a:rPr>
              <a:t>Nx</a:t>
            </a:r>
            <a:r>
              <a:rPr lang="fr-FR" sz="1200" b="1" i="1" dirty="0">
                <a:solidFill>
                  <a:srgbClr val="002060"/>
                </a:solidFill>
              </a:rPr>
              <a:t> utilisé est riche en O2, plus on est au contraire limité par la profondeur. 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Pour calculer une profondeur, on cherche la Pression absolue correspondante.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En l’occurrence on cherche la </a:t>
            </a:r>
            <a:r>
              <a:rPr lang="fr-FR" sz="1800" b="1" dirty="0" err="1">
                <a:solidFill>
                  <a:srgbClr val="002060"/>
                </a:solidFill>
              </a:rPr>
              <a:t>Pabs</a:t>
            </a:r>
            <a:r>
              <a:rPr lang="fr-FR" sz="1800" b="1" dirty="0">
                <a:solidFill>
                  <a:srgbClr val="002060"/>
                </a:solidFill>
              </a:rPr>
              <a:t> à laquelle on atteint la PP O2 max que l’on s’est fixé avec le </a:t>
            </a:r>
            <a:r>
              <a:rPr lang="fr-FR" sz="1800" b="1" dirty="0" err="1">
                <a:solidFill>
                  <a:srgbClr val="002060"/>
                </a:solidFill>
              </a:rPr>
              <a:t>Nx</a:t>
            </a:r>
            <a:r>
              <a:rPr lang="fr-FR" sz="1800" b="1" dirty="0">
                <a:solidFill>
                  <a:srgbClr val="002060"/>
                </a:solidFill>
              </a:rPr>
              <a:t> que l’on a choisi.</a:t>
            </a:r>
          </a:p>
          <a:p>
            <a:pPr marL="0" indent="0">
              <a:buNone/>
            </a:pPr>
            <a:endParaRPr lang="fr-FR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	On sait que PPO2 = </a:t>
            </a:r>
            <a:r>
              <a:rPr lang="fr-FR" sz="1800" b="1" dirty="0" err="1">
                <a:solidFill>
                  <a:srgbClr val="002060"/>
                </a:solidFill>
              </a:rPr>
              <a:t>Pabs</a:t>
            </a:r>
            <a:r>
              <a:rPr lang="fr-FR" sz="1800" b="1" dirty="0">
                <a:solidFill>
                  <a:srgbClr val="002060"/>
                </a:solidFill>
              </a:rPr>
              <a:t> * C% (Dalton)</a:t>
            </a:r>
          </a:p>
          <a:p>
            <a:pPr marL="0" indent="0">
              <a:buNone/>
            </a:pPr>
            <a:r>
              <a:rPr lang="fr-FR" sz="1800" b="1" dirty="0">
                <a:solidFill>
                  <a:srgbClr val="002060"/>
                </a:solidFill>
              </a:rPr>
              <a:t>	Ce qui donne </a:t>
            </a:r>
            <a:r>
              <a:rPr lang="fr-FR" sz="1800" b="1" dirty="0" err="1">
                <a:solidFill>
                  <a:srgbClr val="002060"/>
                </a:solidFill>
              </a:rPr>
              <a:t>Pabs</a:t>
            </a:r>
            <a:r>
              <a:rPr lang="fr-FR" sz="1800" b="1" dirty="0">
                <a:solidFill>
                  <a:srgbClr val="002060"/>
                </a:solidFill>
              </a:rPr>
              <a:t> = PPO2/C%</a:t>
            </a:r>
          </a:p>
          <a:p>
            <a:pPr marL="0" indent="0">
              <a:buNone/>
            </a:pPr>
            <a:endParaRPr lang="fr-FR" sz="1800" b="1" i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1800" b="1" i="1" u="sng" dirty="0">
                <a:solidFill>
                  <a:srgbClr val="002060"/>
                </a:solidFill>
              </a:rPr>
              <a:t>Si on se fixe un seuil de PPO2 de 1,6 bars et que l’on a un N32</a:t>
            </a:r>
          </a:p>
          <a:p>
            <a:pPr marL="0" indent="0">
              <a:buNone/>
            </a:pPr>
            <a:r>
              <a:rPr lang="fr-FR" sz="1800" b="1" i="1" dirty="0" err="1">
                <a:solidFill>
                  <a:srgbClr val="00B050"/>
                </a:solidFill>
              </a:rPr>
              <a:t>Pabs</a:t>
            </a:r>
            <a:r>
              <a:rPr lang="fr-FR" sz="1800" b="1" i="1" dirty="0">
                <a:solidFill>
                  <a:srgbClr val="00B050"/>
                </a:solidFill>
              </a:rPr>
              <a:t> = 1,6/0,32 = 5 bars</a:t>
            </a:r>
          </a:p>
          <a:p>
            <a:pPr marL="0" indent="0">
              <a:buNone/>
            </a:pPr>
            <a:r>
              <a:rPr lang="fr-FR" sz="1800" b="1" i="1" dirty="0">
                <a:solidFill>
                  <a:srgbClr val="00B050"/>
                </a:solidFill>
              </a:rPr>
              <a:t>Correspondant à 40m de prof max					       MOD</a:t>
            </a: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 i="1" u="sng" dirty="0"/>
          </a:p>
          <a:p>
            <a:pPr marL="0" indent="0">
              <a:buNone/>
            </a:pPr>
            <a:endParaRPr lang="fr-FR" i="1" u="sng" dirty="0"/>
          </a:p>
          <a:p>
            <a:pPr marL="0" indent="0">
              <a:buNone/>
            </a:pPr>
            <a:endParaRPr lang="fr-FR" i="1" u="sng" dirty="0"/>
          </a:p>
        </p:txBody>
      </p:sp>
      <p:sp>
        <p:nvSpPr>
          <p:cNvPr id="2" name="Organigramme : Connecteur 1">
            <a:extLst>
              <a:ext uri="{FF2B5EF4-FFF2-40B4-BE49-F238E27FC236}">
                <a16:creationId xmlns:a16="http://schemas.microsoft.com/office/drawing/2014/main" id="{4D0A4ADE-27E0-BAD8-DC2F-D9F9EDF2B013}"/>
              </a:ext>
            </a:extLst>
          </p:cNvPr>
          <p:cNvSpPr/>
          <p:nvPr/>
        </p:nvSpPr>
        <p:spPr>
          <a:xfrm>
            <a:off x="6444208" y="3302496"/>
            <a:ext cx="2020938" cy="1494656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rgbClr val="00B0F0"/>
                </a:solidFill>
              </a:rPr>
              <a:t>Pabs</a:t>
            </a:r>
            <a:r>
              <a:rPr lang="fr-FR" sz="2400" b="1" dirty="0">
                <a:solidFill>
                  <a:srgbClr val="00B0F0"/>
                </a:solidFill>
              </a:rPr>
              <a:t> = PPO2/C%</a:t>
            </a:r>
          </a:p>
          <a:p>
            <a:pPr algn="ctr"/>
            <a:r>
              <a:rPr lang="fr-FR" sz="24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40FEB1EA-BD71-122D-87C0-88CC4356556C}"/>
              </a:ext>
            </a:extLst>
          </p:cNvPr>
          <p:cNvSpPr/>
          <p:nvPr/>
        </p:nvSpPr>
        <p:spPr>
          <a:xfrm>
            <a:off x="7452320" y="4653136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48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LA CRISE HYPEROXIQUE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38230"/>
            <a:ext cx="8229600" cy="512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/>
              <a:t>C’est une crise convulsive </a:t>
            </a:r>
            <a:r>
              <a:rPr lang="fr-FR" sz="1600" b="1" dirty="0" err="1"/>
              <a:t>aïgue</a:t>
            </a:r>
            <a:r>
              <a:rPr lang="fr-FR" sz="1600" b="1" dirty="0"/>
              <a:t> de type épileptique qui survient en cas de respiration d’oxygène à une pression partielle trop élevée ( &gt; 1,6b).</a:t>
            </a:r>
          </a:p>
          <a:p>
            <a:pPr marL="0" indent="0">
              <a:buNone/>
            </a:pPr>
            <a:r>
              <a:rPr lang="fr-FR" sz="1600" b="1" dirty="0"/>
              <a:t>Elle se manifeste au niveau du Système Nerveux Central (SNC).</a:t>
            </a:r>
          </a:p>
          <a:p>
            <a:pPr marL="0" indent="0">
              <a:buNone/>
            </a:pPr>
            <a:r>
              <a:rPr lang="fr-FR" sz="1600" b="1" dirty="0"/>
              <a:t>Elle a été identifiée et étudiée par Paul Bert d’où l’appellation « effet Paul Bert »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dirty="0"/>
              <a:t>Plus le mélange est riche en O2, plus le risque est élevé d’approcher</a:t>
            </a:r>
          </a:p>
          <a:p>
            <a:pPr marL="0" indent="0">
              <a:buNone/>
            </a:pPr>
            <a:r>
              <a:rPr lang="fr-FR" sz="1600" b="1" dirty="0"/>
              <a:t> une Pp O2 = 1,6 b. </a:t>
            </a:r>
          </a:p>
          <a:p>
            <a:pPr marL="0" indent="0" algn="ctr">
              <a:buNone/>
            </a:pPr>
            <a:r>
              <a:rPr lang="fr-FR" sz="1600" b="1" i="1" u="sng" dirty="0">
                <a:solidFill>
                  <a:srgbClr val="FF0000"/>
                </a:solidFill>
              </a:rPr>
              <a:t>Il est impératif de respecter les limites de profondeur</a:t>
            </a:r>
          </a:p>
          <a:p>
            <a:pPr marL="0" indent="0" algn="ctr">
              <a:buNone/>
            </a:pPr>
            <a:endParaRPr lang="fr-FR" sz="1600" b="1" i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600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600" b="1" dirty="0"/>
              <a:t>Il existe aussi une crise </a:t>
            </a:r>
            <a:r>
              <a:rPr lang="fr-FR" sz="1600" b="1" dirty="0" err="1"/>
              <a:t>hyperoxique</a:t>
            </a:r>
            <a:r>
              <a:rPr lang="fr-FR" sz="1600" b="1" dirty="0"/>
              <a:t> liée à la surexposition </a:t>
            </a:r>
            <a:r>
              <a:rPr lang="fr-FR" sz="1600" b="1" u="sng" dirty="0"/>
              <a:t>sur la durée </a:t>
            </a:r>
            <a:r>
              <a:rPr lang="fr-FR" sz="1600" b="1" dirty="0"/>
              <a:t>( + de 2 heures) à des PPO2 élevées (&gt; 0,5 bars) qui sera vue plus en détail en formation </a:t>
            </a:r>
            <a:r>
              <a:rPr lang="fr-FR" sz="1600" b="1" dirty="0" err="1"/>
              <a:t>Nitrox</a:t>
            </a:r>
            <a:r>
              <a:rPr lang="fr-FR" sz="1600" b="1" dirty="0"/>
              <a:t> confirmé. Elle se traduit par une inflammation des poumons. On parle « d’effet Lorrain Smith »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16">
            <a:off x="6843684" y="176356"/>
            <a:ext cx="1884010" cy="135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2780928"/>
            <a:ext cx="338437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/>
              <a:t>Pp O</a:t>
            </a:r>
            <a:r>
              <a:rPr lang="fr-FR" i="1" dirty="0"/>
              <a:t>2</a:t>
            </a:r>
            <a:r>
              <a:rPr lang="fr-FR" sz="2400" i="1" dirty="0"/>
              <a:t> max = 1,6 b</a:t>
            </a:r>
          </a:p>
        </p:txBody>
      </p:sp>
    </p:spTree>
    <p:extLst>
      <p:ext uri="{BB962C8B-B14F-4D97-AF65-F5344CB8AC3E}">
        <p14:creationId xmlns:p14="http://schemas.microsoft.com/office/powerpoint/2010/main" val="12580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OBJECTIFS DU COURS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90529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 Connaître l’intérêt du NITROX et comprendre ses limites d’utilisation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Planifier sa plongée en fonction du mélange présent dans la palanquée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Calculer le mélange idéal en fonction de sa plongée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Savoir utiliser les tables NITROX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Savoir utiliser son ordinateur en mode NITROX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Savoir utiliser une table Air pour une plongée au NITROX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Prérogatives en fin de formation: utilisation d’un mélange NITROX fond jusqu’à 40% d’O2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 algn="ctr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467544" y="6237312"/>
            <a:ext cx="8280920" cy="4564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i="1" dirty="0"/>
              <a:t>Comprendre les limites du NITROX pour optimiser son utilisation</a:t>
            </a:r>
          </a:p>
        </p:txBody>
      </p:sp>
    </p:spTree>
    <p:extLst>
      <p:ext uri="{BB962C8B-B14F-4D97-AF65-F5344CB8AC3E}">
        <p14:creationId xmlns:p14="http://schemas.microsoft.com/office/powerpoint/2010/main" val="108058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0" lang="fr-FR" sz="4000" b="1" i="1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LA CRISE HYPEROXIQUE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La crise hyperoxique </a:t>
            </a:r>
            <a:r>
              <a:rPr lang="fr-FR" sz="2400" b="1" u="sng" dirty="0"/>
              <a:t>peut</a:t>
            </a:r>
            <a:r>
              <a:rPr lang="fr-FR" sz="2400" b="1" dirty="0"/>
              <a:t> être précédée de signes annonciateurs </a:t>
            </a:r>
          </a:p>
          <a:p>
            <a:pPr marL="0" indent="0">
              <a:buNone/>
            </a:pPr>
            <a:endParaRPr lang="fr-FR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Accélération paradoxale de la fréquence  cardiaque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Nausée  (40% des cas)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Crampes, contractures de la face  (20% des cas)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Vertiges ( 17% des cas)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Troubles sensitifs (visuels, auditifs)  (6% des cas)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/>
              <a:t> Euphorie, troubles du comportement  (6% des cas)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>
                <a:solidFill>
                  <a:srgbClr val="FF0000"/>
                </a:solidFill>
              </a:rPr>
              <a:t>La crise convulsive hyperoxique apparaît le plus souvent sans tous ces signes avant-coureurs.</a:t>
            </a:r>
          </a:p>
          <a:p>
            <a:pPr marL="0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8208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0" lang="fr-FR" sz="4400" b="1" i="1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LA CRISE HYPEROXIQUE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4A8DDE-B7F6-4FE4-FB80-308A1B80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08950"/>
              </p:ext>
            </p:extLst>
          </p:nvPr>
        </p:nvGraphicFramePr>
        <p:xfrm>
          <a:off x="457200" y="1687508"/>
          <a:ext cx="8229599" cy="4351347"/>
        </p:xfrm>
        <a:graphic>
          <a:graphicData uri="http://schemas.openxmlformats.org/drawingml/2006/table">
            <a:tbl>
              <a:tblPr/>
              <a:tblGrid>
                <a:gridCol w="522910">
                  <a:extLst>
                    <a:ext uri="{9D8B030D-6E8A-4147-A177-3AD203B41FA5}">
                      <a16:colId xmlns:a16="http://schemas.microsoft.com/office/drawing/2014/main" val="2540736155"/>
                    </a:ext>
                  </a:extLst>
                </a:gridCol>
                <a:gridCol w="3647916">
                  <a:extLst>
                    <a:ext uri="{9D8B030D-6E8A-4147-A177-3AD203B41FA5}">
                      <a16:colId xmlns:a16="http://schemas.microsoft.com/office/drawing/2014/main" val="2562395102"/>
                    </a:ext>
                  </a:extLst>
                </a:gridCol>
                <a:gridCol w="410857">
                  <a:extLst>
                    <a:ext uri="{9D8B030D-6E8A-4147-A177-3AD203B41FA5}">
                      <a16:colId xmlns:a16="http://schemas.microsoft.com/office/drawing/2014/main" val="3653362469"/>
                    </a:ext>
                  </a:extLst>
                </a:gridCol>
                <a:gridCol w="3647916">
                  <a:extLst>
                    <a:ext uri="{9D8B030D-6E8A-4147-A177-3AD203B41FA5}">
                      <a16:colId xmlns:a16="http://schemas.microsoft.com/office/drawing/2014/main" val="95451642"/>
                    </a:ext>
                  </a:extLst>
                </a:gridCol>
              </a:tblGrid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091644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Phase TONIQUE (environ 1 min)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Conduite à tenir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19876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Contractions généralisées des muscles du corps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 pas remonter durant cette phase </a:t>
                      </a: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raison du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676002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Extension en panée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 de surpression pulmonaire dû au blocage de la glotte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53008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Blocage de la glotte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Maintien de la victime au même niveau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42761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d'mmersion </a:t>
                      </a: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avec maintien de son embout en bouche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85474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Ne pas descendre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73548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91699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797415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Phase CLONIQUE (environ 2 min )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Conduite à tenir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55076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Convulsions, ventilation irrégulière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Entamer si possible la remontée à la vitesse contrôlée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642371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Morsure de la langue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assistance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034926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Emission d'urine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Aider et éventuelllement provoqer une bonne expiration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407759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victime, tête en hyperextension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552827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249348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484415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Phase RESOLUTIVE (environ 10mn)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Conduite à tenir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87087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Relâchement musculaire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Remonter en continuant de maintenir l'embout en bouche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357186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Reprise progressive de la conscience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En surface effectuer des signes de détresse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537563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Etat confus et agité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Secourisme sur le bateau, alerte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05790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Récupération pouvant durer plusieurs heures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401346"/>
                  </a:ext>
                </a:extLst>
              </a:tr>
              <a:tr h="18675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Amnésie de la crise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621657"/>
                  </a:ext>
                </a:extLst>
              </a:tr>
              <a:tr h="196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38" marR="9338" marT="933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7962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70874C-4DC3-1C88-E224-917A1EBB178F}"/>
              </a:ext>
            </a:extLst>
          </p:cNvPr>
          <p:cNvSpPr txBox="1"/>
          <p:nvPr/>
        </p:nvSpPr>
        <p:spPr>
          <a:xfrm>
            <a:off x="611560" y="105273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se déroule en 3 phases:</a:t>
            </a:r>
          </a:p>
        </p:txBody>
      </p:sp>
    </p:spTree>
    <p:extLst>
      <p:ext uri="{BB962C8B-B14F-4D97-AF65-F5344CB8AC3E}">
        <p14:creationId xmlns:p14="http://schemas.microsoft.com/office/powerpoint/2010/main" val="2236368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0" lang="fr-FR" sz="4400" b="1" i="1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LA CRISE HYPEROXIQUE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4726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000" b="1" i="1" u="sng" dirty="0">
                <a:solidFill>
                  <a:schemeClr val="accent2">
                    <a:lumMod val="75000"/>
                  </a:schemeClr>
                </a:solidFill>
              </a:rPr>
              <a:t>La Prévention</a:t>
            </a:r>
          </a:p>
          <a:p>
            <a:pPr marL="0" indent="0">
              <a:buNone/>
            </a:pPr>
            <a:endParaRPr lang="fr-FR" b="1" i="1" u="sng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/>
              <a:t>Reconnaître d’éventuels signes annonciateurs lorsque ceux-ci sont présents. Ces signes de durée brève, doivent faire interrompre l’exposition à des pressions partielles d’O2 toxiques et entraîner une remontée immédiate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Respecter la législation. En France, les paliers à l’O2 pur sont interdits en dessous de 6m par la législation du travail hyperbare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Ne jamais excéder une pression partielle d’O</a:t>
            </a:r>
            <a:r>
              <a:rPr lang="fr-FR" sz="2400" dirty="0"/>
              <a:t>2</a:t>
            </a:r>
            <a:r>
              <a:rPr lang="fr-FR" dirty="0"/>
              <a:t> de 1,6 bars sachant que la recommandation d’usage est de 1,4b , voire moins en cas d’exposition au froid ou de travail intense</a:t>
            </a:r>
          </a:p>
          <a:p>
            <a:pPr>
              <a:buFontTx/>
              <a:buChar char="-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b="1" i="1" u="sng" dirty="0">
                <a:solidFill>
                  <a:schemeClr val="accent2">
                    <a:lumMod val="75000"/>
                  </a:schemeClr>
                </a:solidFill>
              </a:rPr>
              <a:t>La FFESSM préconise une durée d’exposition ne dépassant pas les 2h  lors d’une plongée aux mélanges suroxygénés</a:t>
            </a:r>
            <a:endParaRPr lang="fr-FR" b="1" i="1" u="sng" dirty="0"/>
          </a:p>
        </p:txBody>
      </p:sp>
    </p:spTree>
    <p:extLst>
      <p:ext uri="{BB962C8B-B14F-4D97-AF65-F5344CB8AC3E}">
        <p14:creationId xmlns:p14="http://schemas.microsoft.com/office/powerpoint/2010/main" val="273192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0" lang="fr-FR" sz="4400" b="1" i="1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LA CRISE HYPEROXIQUE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472608"/>
          </a:xfrm>
        </p:spPr>
        <p:txBody>
          <a:bodyPr>
            <a:normAutofit/>
          </a:bodyPr>
          <a:lstStyle/>
          <a:p>
            <a:pPr algn="l"/>
            <a:r>
              <a:rPr lang="fr-FR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i="0" u="sng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Les facteurs favorisants</a:t>
            </a:r>
            <a:endParaRPr lang="fr-FR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La fatigue, le stress, l’effort au fond, une pression partielle trop importante par rapport aux conditions de plongée… </a:t>
            </a:r>
          </a:p>
          <a:p>
            <a:pPr algn="l"/>
            <a:r>
              <a:rPr lang="fr-F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Le risque est plus important avec un pourcentage d’oxygène maximal à pression partielle égale.</a:t>
            </a:r>
          </a:p>
          <a:p>
            <a:pPr algn="l"/>
            <a:r>
              <a:rPr lang="fr-F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Exemple : à 40 Mètres avec un </a:t>
            </a:r>
            <a:r>
              <a:rPr lang="fr-FR" sz="16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Nitrox</a:t>
            </a:r>
            <a:r>
              <a:rPr lang="fr-F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32, vous avez 1,6 Bars de Pression Partielle d’oxygène. A 6 Mètres avec de l’oxygène pur, vous avez la même pression partielle.</a:t>
            </a:r>
          </a:p>
          <a:p>
            <a:pPr algn="l"/>
            <a:r>
              <a:rPr lang="fr-FR" sz="16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Le risque est pourtant plus important à 6 m qu’à 40 m, le pourcentage d’oxygène étant beaucoup plus important à 6m.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2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fr-FR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ème</a:t>
            </a:r>
            <a:r>
              <a:rPr lang="fr-F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Partie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fr-F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PLANIFICATION </a:t>
            </a:r>
          </a:p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ET</a:t>
            </a:r>
          </a:p>
          <a:p>
            <a:r>
              <a:rPr lang="fr-FR" sz="3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82368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Planifier c’est :</a:t>
            </a:r>
          </a:p>
          <a:p>
            <a:pPr marL="0" indent="0">
              <a:buNone/>
            </a:pPr>
            <a:endParaRPr lang="fr-FR" b="1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i="1" dirty="0"/>
              <a:t>Définir la profondeur réelle maximale autorisée  avec le mélange utilisé</a:t>
            </a:r>
          </a:p>
          <a:p>
            <a:pPr marL="0" indent="0">
              <a:buNone/>
            </a:pPr>
            <a:endParaRPr lang="fr-FR" sz="28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i="1" dirty="0"/>
              <a:t>Connaître la profondeur équivalente air (si pas de tables </a:t>
            </a:r>
            <a:r>
              <a:rPr lang="fr-FR" sz="2800" b="1" i="1" dirty="0" err="1"/>
              <a:t>Nx</a:t>
            </a:r>
            <a:r>
              <a:rPr lang="fr-FR" sz="2800" b="1" i="1" dirty="0"/>
              <a:t>)</a:t>
            </a:r>
          </a:p>
          <a:p>
            <a:pPr marL="0" indent="0">
              <a:buNone/>
            </a:pPr>
            <a:endParaRPr lang="fr-FR" sz="28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i="1" dirty="0"/>
              <a:t>Définir un temps prévu au fond (connaître la courbe de sécurité du NITROX utilisé)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8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i="1" dirty="0"/>
              <a:t>Définir la durée prévue des paliers</a:t>
            </a:r>
          </a:p>
          <a:p>
            <a:pPr marL="0" indent="0">
              <a:buNone/>
            </a:pPr>
            <a:endParaRPr lang="fr-FR" sz="2800" b="1" i="1" dirty="0"/>
          </a:p>
          <a:p>
            <a:pPr marL="0" indent="0">
              <a:buNone/>
            </a:pPr>
            <a:endParaRPr lang="fr-FR" sz="2800" b="1" i="1" dirty="0"/>
          </a:p>
          <a:p>
            <a:pPr marL="0" indent="0">
              <a:buNone/>
            </a:pPr>
            <a:r>
              <a:rPr lang="fr-FR" sz="2800" b="1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425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fr-FR" sz="3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Profondeur équivalente air</a:t>
            </a:r>
          </a:p>
          <a:p>
            <a:pPr marL="0" indent="0">
              <a:buNone/>
            </a:pPr>
            <a:r>
              <a:rPr lang="fr-FR" dirty="0"/>
              <a:t>Elle permet d’utiliser avec un mélange NITROX les Tables de décompression air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La profondeur équivalente air en plongée NITROX est  la profondeur pour laquelle avec de l’air on aurait la même pression partielle d’azote que celle que l’on a avec le </a:t>
            </a:r>
            <a:r>
              <a:rPr lang="fr-FR" dirty="0" err="1"/>
              <a:t>Nitrox</a:t>
            </a:r>
            <a:r>
              <a:rPr lang="fr-FR" dirty="0"/>
              <a:t> </a:t>
            </a:r>
            <a:r>
              <a:rPr lang="fr-FR" dirty="0" err="1"/>
              <a:t>utlisé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1700" i="1" dirty="0"/>
              <a:t>A partir de la Pbs équivalente, on déduit la profondeur équivalente air (en enlevant 1 de </a:t>
            </a:r>
            <a:r>
              <a:rPr lang="fr-FR" sz="1700" i="1" dirty="0" err="1"/>
              <a:t>Patm</a:t>
            </a:r>
            <a:r>
              <a:rPr lang="fr-FR" sz="1700" i="1" dirty="0"/>
              <a:t> et en multipliant le résultat par 10 puisque 1 bar tous les 10m dans l’eau)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556" y="4077072"/>
            <a:ext cx="799288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Pabs équivalente = Pabs réelle x (%N2 Nitrox / %N2 Air)</a:t>
            </a:r>
            <a:r>
              <a:rPr lang="fr-F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47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fr-FR" sz="3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Profondeur équivalente air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20558" y="5211801"/>
            <a:ext cx="799288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Pabs équivalente = Pabs réelle x (%N2 Nitrox / %N2 Air)</a:t>
            </a:r>
            <a:r>
              <a:rPr lang="fr-F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754599-7EE5-B60B-65B6-AB21A9C4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120680" cy="41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4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u="sng" dirty="0"/>
              <a:t>Utilisation des tables MN90</a:t>
            </a:r>
          </a:p>
          <a:p>
            <a:pPr marL="0" indent="0">
              <a:buNone/>
            </a:pPr>
            <a:endParaRPr lang="fr-FR" i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Pas de modification de la durée paliers « Air 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Pas de modification de la profondeur des paliers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Pas de modification de la vitesse de remontée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On rentre dans la table « Air » avec la profondeur équivalente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Ne pas dépasser 2 heures d’immersion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Ne prend pas en compte les seuils de toxicité de l’oxygène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Majorations calculées à partir des profondeurs équivalentes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Gestion des plongées consécutives et successives et des procédures d’urgence comme en plongée Air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55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Cadre juridique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400" b="1" dirty="0"/>
              <a:t>La plongée aux mélanges est réglementée par le Code du Sport du 6 Avril 2012</a:t>
            </a:r>
          </a:p>
          <a:p>
            <a:pPr marL="0" indent="0" algn="ctr">
              <a:buNone/>
            </a:pPr>
            <a:r>
              <a:rPr lang="fr-FR" sz="1400" b="1" i="1" dirty="0"/>
              <a:t>La qualification Plongeur NITROX n’est pas un brevet</a:t>
            </a:r>
          </a:p>
          <a:p>
            <a:pPr marL="0" indent="0" algn="ctr">
              <a:buNone/>
            </a:pPr>
            <a:endParaRPr lang="fr-FR" sz="1400" b="1" dirty="0"/>
          </a:p>
          <a:p>
            <a:r>
              <a:rPr lang="fr-FR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CONDITIONS DE CANDIDATURE </a:t>
            </a:r>
            <a:endParaRPr lang="fr-FR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fr-FR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Etre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titulaire de la licence FFESSM en cours de validité </a:t>
            </a:r>
          </a:p>
          <a:p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fr-FR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Etre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âgé d’au moins 14 ans à la date de délivrance </a:t>
            </a:r>
          </a:p>
          <a:p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Présenter un certificat médical</a:t>
            </a:r>
            <a:endParaRPr lang="fr-FR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— </a:t>
            </a:r>
            <a:r>
              <a:rPr lang="fr-FR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Etre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titulaire du Niveau 1 ou PE20 de la FFESSM ou d’un brevet admis en équivalence</a:t>
            </a:r>
          </a:p>
          <a:p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— Présenter un carnet de plongée avec un minimum de 10 plongées dans la zone des 20 mètres </a:t>
            </a:r>
          </a:p>
          <a:p>
            <a:endParaRPr lang="fr-FR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500" b="1" dirty="0">
                <a:solidFill>
                  <a:srgbClr val="000000"/>
                </a:solidFill>
                <a:latin typeface="Arial" panose="020B0604020202020204" pitchFamily="34" charset="0"/>
              </a:rPr>
              <a:t>VALIDATION PRATIQUE</a:t>
            </a:r>
          </a:p>
          <a:p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 — 2 plongées au NITROX</a:t>
            </a:r>
          </a:p>
          <a:p>
            <a:endParaRPr lang="fr-FR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PREROGATIVES</a:t>
            </a:r>
            <a:endParaRPr lang="fr-FR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500" dirty="0">
                <a:solidFill>
                  <a:srgbClr val="000000"/>
                </a:solidFill>
                <a:latin typeface="Arial" panose="020B0604020202020204" pitchFamily="34" charset="0"/>
              </a:rPr>
              <a:t> — U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tilisation du mélange </a:t>
            </a:r>
            <a:r>
              <a:rPr lang="fr-FR" sz="15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Nitrox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 plus approprié avec </a:t>
            </a:r>
            <a:r>
              <a:rPr lang="fr-FR" sz="15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au</a:t>
            </a:r>
            <a:r>
              <a:rPr lang="fr-FR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5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maximum 40% d’oxygène</a:t>
            </a:r>
          </a:p>
          <a:p>
            <a:r>
              <a:rPr lang="fr-FR" sz="1500" dirty="0">
                <a:solidFill>
                  <a:srgbClr val="00B050"/>
                </a:solidFill>
                <a:latin typeface="Arial" panose="020B0604020202020204" pitchFamily="34" charset="0"/>
              </a:rPr>
              <a:t>— </a:t>
            </a:r>
            <a:r>
              <a:rPr lang="fr-FR" sz="1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sz="1500" dirty="0">
                <a:solidFill>
                  <a:srgbClr val="00B050"/>
                </a:solidFill>
                <a:latin typeface="Arial" panose="020B0604020202020204" pitchFamily="34" charset="0"/>
              </a:rPr>
              <a:t>Mais l ’espace d’évolution reste celui qui correspond au niveau de plongée air</a:t>
            </a:r>
            <a:endParaRPr lang="fr-FR" sz="1500" b="0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386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QU’EST-CE QUE LE NITROX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0728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800" dirty="0"/>
              <a:t>En général, on appelle NITROX un mélange d’azote et d’oxygène contenant plus d’oxygène que l’air. </a:t>
            </a:r>
          </a:p>
          <a:p>
            <a:pPr marL="0" indent="0">
              <a:buNone/>
            </a:pPr>
            <a:r>
              <a:rPr lang="fr-FR" sz="2800" dirty="0"/>
              <a:t>Le terme NITROX  est la contraction des termes anglais pour l’azote (NITR-</a:t>
            </a:r>
            <a:r>
              <a:rPr lang="fr-FR" sz="2800" dirty="0" err="1"/>
              <a:t>ogen</a:t>
            </a:r>
            <a:r>
              <a:rPr lang="fr-FR" sz="2800" dirty="0"/>
              <a:t>) et l’oxygène (OX-</a:t>
            </a:r>
            <a:r>
              <a:rPr lang="fr-FR" sz="2800" dirty="0" err="1"/>
              <a:t>ygen</a:t>
            </a:r>
            <a:r>
              <a:rPr lang="fr-FR" sz="2800" dirty="0"/>
              <a:t>).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dirty="0"/>
              <a:t>			</a:t>
            </a:r>
            <a:r>
              <a:rPr lang="fr-FR" b="1" dirty="0">
                <a:solidFill>
                  <a:srgbClr val="FF0000"/>
                </a:solidFill>
              </a:rPr>
              <a:t>NITR</a:t>
            </a:r>
            <a:r>
              <a:rPr lang="fr-FR" dirty="0"/>
              <a:t>ogen</a:t>
            </a:r>
          </a:p>
          <a:p>
            <a:pPr marL="0" indent="0">
              <a:buNone/>
            </a:pPr>
            <a:r>
              <a:rPr lang="fr-FR" u="sng" dirty="0"/>
              <a:t>NITROX</a:t>
            </a:r>
            <a:r>
              <a:rPr lang="fr-FR" dirty="0"/>
              <a:t> 											</a:t>
            </a:r>
            <a:r>
              <a:rPr lang="fr-FR" b="1" dirty="0" err="1">
                <a:solidFill>
                  <a:srgbClr val="FF0000"/>
                </a:solidFill>
              </a:rPr>
              <a:t>Ox</a:t>
            </a:r>
            <a:r>
              <a:rPr lang="fr-FR" dirty="0" err="1"/>
              <a:t>ygen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/>
              <a:t>Le mélange NITROX le plus connu est l’air</a:t>
            </a:r>
          </a:p>
          <a:p>
            <a:pPr marL="0" indent="0">
              <a:buNone/>
            </a:pPr>
            <a:r>
              <a:rPr lang="fr-FR" sz="2400" dirty="0"/>
              <a:t>avec 21% d’Oxygène et 79% d’Azote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B0F0"/>
                </a:solidFill>
              </a:rPr>
              <a:t>	</a:t>
            </a:r>
          </a:p>
          <a:p>
            <a:pPr marL="0" indent="0">
              <a:buNone/>
            </a:pPr>
            <a:r>
              <a:rPr lang="fr-FR" sz="2300" dirty="0">
                <a:solidFill>
                  <a:srgbClr val="0070C0"/>
                </a:solidFill>
              </a:rPr>
              <a:t>Les différents </a:t>
            </a:r>
            <a:r>
              <a:rPr lang="fr-FR" sz="2300" dirty="0" err="1">
                <a:solidFill>
                  <a:srgbClr val="0070C0"/>
                </a:solidFill>
              </a:rPr>
              <a:t>Nitrox</a:t>
            </a:r>
            <a:r>
              <a:rPr lang="fr-FR" sz="2300" dirty="0">
                <a:solidFill>
                  <a:srgbClr val="0070C0"/>
                </a:solidFill>
              </a:rPr>
              <a:t> sont appelés en fonction de la répartition du mélange:</a:t>
            </a:r>
            <a:r>
              <a:rPr lang="fr-FR" sz="2300" dirty="0"/>
              <a:t> </a:t>
            </a:r>
            <a:r>
              <a:rPr lang="fr-FR" sz="2300" dirty="0">
                <a:solidFill>
                  <a:srgbClr val="FF0000"/>
                </a:solidFill>
              </a:rPr>
              <a:t>le premier chiffre indique le % d’O2, le 2</a:t>
            </a:r>
            <a:r>
              <a:rPr lang="fr-FR" sz="2300" baseline="30000" dirty="0">
                <a:solidFill>
                  <a:srgbClr val="FF0000"/>
                </a:solidFill>
              </a:rPr>
              <a:t>ème</a:t>
            </a:r>
            <a:r>
              <a:rPr lang="fr-FR" sz="2300" dirty="0">
                <a:solidFill>
                  <a:srgbClr val="FF0000"/>
                </a:solidFill>
              </a:rPr>
              <a:t> (le cas échéant) le % d’azote</a:t>
            </a:r>
          </a:p>
          <a:p>
            <a:pPr marL="0" indent="0">
              <a:buNone/>
            </a:pPr>
            <a:r>
              <a:rPr lang="fr-FR" sz="2300" dirty="0">
                <a:solidFill>
                  <a:srgbClr val="0070C0"/>
                </a:solidFill>
              </a:rPr>
              <a:t>Un </a:t>
            </a:r>
            <a:r>
              <a:rPr lang="fr-FR" sz="2300" dirty="0" err="1">
                <a:solidFill>
                  <a:srgbClr val="0070C0"/>
                </a:solidFill>
              </a:rPr>
              <a:t>Nitrox</a:t>
            </a:r>
            <a:r>
              <a:rPr lang="fr-FR" sz="2300" dirty="0">
                <a:solidFill>
                  <a:srgbClr val="0070C0"/>
                </a:solidFill>
              </a:rPr>
              <a:t> 40/60 </a:t>
            </a:r>
            <a:r>
              <a:rPr lang="fr-FR" sz="2300" dirty="0" err="1">
                <a:solidFill>
                  <a:srgbClr val="0070C0"/>
                </a:solidFill>
              </a:rPr>
              <a:t>abbrégé</a:t>
            </a:r>
            <a:r>
              <a:rPr lang="fr-FR" sz="2300" dirty="0">
                <a:solidFill>
                  <a:srgbClr val="0070C0"/>
                </a:solidFill>
              </a:rPr>
              <a:t> Nx40 ou </a:t>
            </a:r>
            <a:r>
              <a:rPr lang="fr-FR" sz="2300" dirty="0" err="1">
                <a:solidFill>
                  <a:srgbClr val="0070C0"/>
                </a:solidFill>
              </a:rPr>
              <a:t>Nx</a:t>
            </a:r>
            <a:r>
              <a:rPr lang="fr-FR" sz="2300" dirty="0">
                <a:solidFill>
                  <a:srgbClr val="0070C0"/>
                </a:solidFill>
              </a:rPr>
              <a:t> 40/60 comprend 40% d’oxygène et 60 % d’azote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r>
              <a:rPr lang="fr-FR" sz="2300" dirty="0">
                <a:solidFill>
                  <a:srgbClr val="0070C0"/>
                </a:solidFill>
              </a:rPr>
              <a:t>Les Anglo-Saxons appellent le </a:t>
            </a:r>
            <a:r>
              <a:rPr lang="fr-FR" sz="2300" dirty="0" err="1">
                <a:solidFill>
                  <a:srgbClr val="0070C0"/>
                </a:solidFill>
              </a:rPr>
              <a:t>Nitrox</a:t>
            </a:r>
            <a:r>
              <a:rPr lang="fr-FR" sz="2300" dirty="0">
                <a:solidFill>
                  <a:srgbClr val="0070C0"/>
                </a:solidFill>
              </a:rPr>
              <a:t>  EAN (Enriched Air </a:t>
            </a:r>
            <a:r>
              <a:rPr lang="fr-FR" sz="2300" dirty="0" err="1">
                <a:solidFill>
                  <a:srgbClr val="0070C0"/>
                </a:solidFill>
              </a:rPr>
              <a:t>Nitrox</a:t>
            </a:r>
            <a:r>
              <a:rPr lang="fr-FR" sz="2300" dirty="0">
                <a:solidFill>
                  <a:srgbClr val="0070C0"/>
                </a:solidFill>
              </a:rPr>
              <a:t>) et, de même, un EAN 32 sera un </a:t>
            </a:r>
            <a:r>
              <a:rPr lang="fr-FR" sz="2300" dirty="0" err="1">
                <a:solidFill>
                  <a:srgbClr val="0070C0"/>
                </a:solidFill>
              </a:rPr>
              <a:t>nitrox</a:t>
            </a:r>
            <a:r>
              <a:rPr lang="fr-FR" sz="2300" dirty="0">
                <a:solidFill>
                  <a:srgbClr val="0070C0"/>
                </a:solidFill>
              </a:rPr>
              <a:t> avec 32% d’O2 et 68% d’azote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20799877">
            <a:off x="1648037" y="2825872"/>
            <a:ext cx="1497403" cy="277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 rot="932482">
            <a:off x="1642312" y="3304315"/>
            <a:ext cx="1495203" cy="249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257424"/>
            <a:ext cx="344080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7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Plus d’O2</a:t>
            </a:r>
          </a:p>
          <a:p>
            <a:pPr marL="0" indent="0">
              <a:buNone/>
            </a:pP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fr-FR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MOINS D’AZOTE</a:t>
            </a:r>
          </a:p>
          <a:p>
            <a:pPr marL="0" indent="0">
              <a:buNone/>
            </a:pP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endParaRPr lang="fr-FR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3968280"/>
            <a:ext cx="4211960" cy="1644215"/>
          </a:xfrm>
          <a:prstGeom prst="rect">
            <a:avLst/>
          </a:prstGeom>
          <a:gradFill>
            <a:gsLst>
              <a:gs pos="0">
                <a:srgbClr val="FF0000"/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Symbol"/>
              <a:buChar char="Þ"/>
            </a:pPr>
            <a:r>
              <a:rPr lang="fr-FR" dirty="0"/>
              <a:t>Nécessité de fabriquer un mélange: plongées plus chères</a:t>
            </a:r>
          </a:p>
          <a:p>
            <a:pPr marL="285750" indent="-285750">
              <a:buFont typeface="Symbol"/>
              <a:buChar char="Þ"/>
            </a:pPr>
            <a:r>
              <a:rPr lang="fr-FR" dirty="0"/>
              <a:t>Nécessité de contrôler son mélange</a:t>
            </a:r>
          </a:p>
          <a:p>
            <a:pPr marL="285750" indent="-285750">
              <a:buFont typeface="Symbol"/>
              <a:buChar char="Þ"/>
            </a:pPr>
            <a:endParaRPr lang="fr-FR" sz="16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767F347-1EFA-F806-4086-FBF6A200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78098"/>
          </a:xfrm>
        </p:spPr>
        <p:txBody>
          <a:bodyPr>
            <a:normAutofit/>
          </a:bodyPr>
          <a:lstStyle/>
          <a:p>
            <a:r>
              <a:rPr lang="fr-FR" sz="40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AVANTAGES              INCONVENIENTS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75482-400E-7B1A-8575-09C66DD584B7}"/>
              </a:ext>
            </a:extLst>
          </p:cNvPr>
          <p:cNvSpPr/>
          <p:nvPr/>
        </p:nvSpPr>
        <p:spPr>
          <a:xfrm>
            <a:off x="4932040" y="1578119"/>
            <a:ext cx="4211960" cy="1644215"/>
          </a:xfrm>
          <a:prstGeom prst="rect">
            <a:avLst/>
          </a:prstGeom>
          <a:gradFill>
            <a:gsLst>
              <a:gs pos="0">
                <a:srgbClr val="FF0000"/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/>
              <a:t>Profondeur limitée</a:t>
            </a:r>
            <a:r>
              <a:rPr lang="fr-FR" dirty="0"/>
              <a:t>: toxicité pulmonaire (effet Paul Bert) de l’oxygène en cas de PP02 &gt; 1,6 bars</a:t>
            </a:r>
          </a:p>
          <a:p>
            <a:r>
              <a:rPr lang="fr-FR" dirty="0"/>
              <a:t>Toxicité sur le système nerveux central en cas d’exposition prolongée à PPO2&gt;0,5 bars (+ 2 h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4A193-1052-FA9A-2C47-B233B9AA83A8}"/>
              </a:ext>
            </a:extLst>
          </p:cNvPr>
          <p:cNvSpPr/>
          <p:nvPr/>
        </p:nvSpPr>
        <p:spPr>
          <a:xfrm>
            <a:off x="323528" y="3933056"/>
            <a:ext cx="4392488" cy="2924944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u="sng" dirty="0"/>
              <a:t>Moins de saturation</a:t>
            </a:r>
            <a:r>
              <a:rPr lang="fr-FR" dirty="0"/>
              <a:t>:</a:t>
            </a:r>
          </a:p>
          <a:p>
            <a:r>
              <a:rPr lang="fr-FR" dirty="0"/>
              <a:t>* Temps de plongée sans palier plus long</a:t>
            </a:r>
          </a:p>
          <a:p>
            <a:r>
              <a:rPr lang="fr-FR" dirty="0"/>
              <a:t>* Diminution du risque d’accident de désaturation , réduction des bulles asymptomatiques gazeuses dans les veines</a:t>
            </a:r>
          </a:p>
          <a:p>
            <a:r>
              <a:rPr lang="fr-FR" dirty="0"/>
              <a:t>* A temps égal au fond, moins de paliers OU à paliers égaux, plus de temps au fond</a:t>
            </a:r>
          </a:p>
          <a:p>
            <a:r>
              <a:rPr lang="fr-FR" dirty="0"/>
              <a:t>* En cas d’ADD: moins d’azote a été dissous, moins de dommages sur les tissus, meilleures chances de récupération</a:t>
            </a:r>
          </a:p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31863-CBA6-F5C6-6E76-C11BB5291A00}"/>
              </a:ext>
            </a:extLst>
          </p:cNvPr>
          <p:cNvSpPr/>
          <p:nvPr/>
        </p:nvSpPr>
        <p:spPr>
          <a:xfrm>
            <a:off x="251520" y="1578120"/>
            <a:ext cx="4464496" cy="16442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Jusqu’à 40% d’O2, pas de nécessité d’avoir un matériel adapté</a:t>
            </a:r>
          </a:p>
          <a:p>
            <a:r>
              <a:rPr lang="fr-FR" dirty="0"/>
              <a:t>Plus de résistance au froid</a:t>
            </a:r>
          </a:p>
        </p:txBody>
      </p:sp>
    </p:spTree>
    <p:extLst>
      <p:ext uri="{BB962C8B-B14F-4D97-AF65-F5344CB8AC3E}">
        <p14:creationId xmlns:p14="http://schemas.microsoft.com/office/powerpoint/2010/main" val="417178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 plongées plus longues …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126854E-6133-7006-5B53-DDC330B7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21529"/>
            <a:ext cx="7272807" cy="53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fr-FR" b="1" i="1" u="sng" dirty="0">
                <a:solidFill>
                  <a:srgbClr val="FF0000"/>
                </a:solidFill>
              </a:rPr>
              <a:t>Courbe de sécurité  Air / NITROX</a:t>
            </a:r>
          </a:p>
          <a:p>
            <a:pPr marL="0" indent="0">
              <a:buNone/>
            </a:pPr>
            <a:endParaRPr lang="fr-FR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5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400800" cy="7669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fr-FR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22B64B-1AC2-2B4E-D29C-7205A544E2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0"/>
            <a:ext cx="8243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4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400800" cy="76693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fr-FR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36A1A8-23BB-B2CB-84E0-D32A202FC4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18" y="0"/>
            <a:ext cx="8052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89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2133</Words>
  <Application>Microsoft Macintosh PowerPoint</Application>
  <PresentationFormat>Affichage à l'écran (4:3)</PresentationFormat>
  <Paragraphs>288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Roboto</vt:lpstr>
      <vt:lpstr>Symbol</vt:lpstr>
      <vt:lpstr>Verdana</vt:lpstr>
      <vt:lpstr>Wingdings</vt:lpstr>
      <vt:lpstr>Thème Office</vt:lpstr>
      <vt:lpstr>1_Thème Office</vt:lpstr>
      <vt:lpstr>NITROX ELEMENTAIRE</vt:lpstr>
      <vt:lpstr> OBJECTIFS DU COURS</vt:lpstr>
      <vt:lpstr>Cadre juridique </vt:lpstr>
      <vt:lpstr>QU’EST-CE QUE LE NITROX ?</vt:lpstr>
      <vt:lpstr>AVANTAGES              INCONVENIENTS</vt:lpstr>
      <vt:lpstr>Des plongées plus longues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Utilisation des tables Nitrox : exemple de Plongées successives</vt:lpstr>
      <vt:lpstr>Exemple de Plongées successives</vt:lpstr>
      <vt:lpstr>2ème PARTIE</vt:lpstr>
      <vt:lpstr>LES PRESSIONS PARTIELLES DES GAZ</vt:lpstr>
      <vt:lpstr>LES PRESSIONS PARTIELLES DES GAZ</vt:lpstr>
      <vt:lpstr>Présentation PowerPoint</vt:lpstr>
      <vt:lpstr>Présentation PowerPoint</vt:lpstr>
      <vt:lpstr> LA CRISE HYPEROXIQUE</vt:lpstr>
      <vt:lpstr>LA CRISE HYPEROXIQUE</vt:lpstr>
      <vt:lpstr>LA CRISE HYPEROXIQUE</vt:lpstr>
      <vt:lpstr>LA CRISE HYPEROXIQUE</vt:lpstr>
      <vt:lpstr>LA CRISE HYPEROXIQUE</vt:lpstr>
      <vt:lpstr>3ème Partie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NITROX CONFIRME</dc:title>
  <dc:creator>Anne</dc:creator>
  <cp:lastModifiedBy>pbrinette@cc.in2p3.fr</cp:lastModifiedBy>
  <cp:revision>164</cp:revision>
  <cp:lastPrinted>2023-03-22T18:24:25Z</cp:lastPrinted>
  <dcterms:created xsi:type="dcterms:W3CDTF">2019-03-27T08:13:40Z</dcterms:created>
  <dcterms:modified xsi:type="dcterms:W3CDTF">2023-03-24T13:43:41Z</dcterms:modified>
</cp:coreProperties>
</file>